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5"/>
  </p:notesMasterIdLst>
  <p:handoutMasterIdLst>
    <p:handoutMasterId r:id="rId16"/>
  </p:handoutMasterIdLst>
  <p:sldIdLst>
    <p:sldId id="312" r:id="rId5"/>
    <p:sldId id="304" r:id="rId6"/>
    <p:sldId id="307" r:id="rId7"/>
    <p:sldId id="281" r:id="rId8"/>
    <p:sldId id="282" r:id="rId9"/>
    <p:sldId id="314" r:id="rId10"/>
    <p:sldId id="315" r:id="rId11"/>
    <p:sldId id="317" r:id="rId12"/>
    <p:sldId id="318" r:id="rId13"/>
    <p:sldId id="297" r:id="rId1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p:cViewPr varScale="1">
        <p:scale>
          <a:sx n="81" d="100"/>
          <a:sy n="81" d="100"/>
        </p:scale>
        <p:origin x="754" y="6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Phishing </a:t>
            </a:r>
            <a:br>
              <a:rPr lang="en-US" dirty="0"/>
            </a:br>
            <a:r>
              <a:rPr lang="en-US" dirty="0"/>
              <a:t>awareness</a:t>
            </a:r>
          </a:p>
        </p:txBody>
      </p:sp>
      <p:pic>
        <p:nvPicPr>
          <p:cNvPr id="3" name="luvvoice.com-20240810-ia4T">
            <a:hlinkClick r:id="" action="ppaction://media"/>
            <a:extLst>
              <a:ext uri="{FF2B5EF4-FFF2-40B4-BE49-F238E27FC236}">
                <a16:creationId xmlns:a16="http://schemas.microsoft.com/office/drawing/2014/main" id="{4765A050-85CB-AB84-97BD-DFB1A576B9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20243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1913640"/>
            <a:ext cx="6834432" cy="853145"/>
          </a:xfrm>
        </p:spPr>
        <p:txBody>
          <a:bodyPr/>
          <a:lstStyle/>
          <a:p>
            <a:r>
              <a:rPr lang="en-US" sz="4000" dirty="0"/>
              <a:t>Thank 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4388641"/>
            <a:ext cx="5715000" cy="2234642"/>
          </a:xfrm>
        </p:spPr>
        <p:txBody>
          <a:bodyPr/>
          <a:lstStyle/>
          <a:p>
            <a:r>
              <a:rPr lang="en-US" dirty="0" err="1"/>
              <a:t>Kuranage</a:t>
            </a:r>
            <a:r>
              <a:rPr lang="en-US" dirty="0"/>
              <a:t> </a:t>
            </a:r>
            <a:r>
              <a:rPr lang="en-US" dirty="0" err="1"/>
              <a:t>Nishama</a:t>
            </a:r>
            <a:r>
              <a:rPr lang="en-US" dirty="0"/>
              <a:t> Apsara Perera</a:t>
            </a:r>
          </a:p>
          <a:p>
            <a:r>
              <a:rPr lang="en-US" dirty="0"/>
              <a:t>Student ID : CA/JL3/14687</a:t>
            </a:r>
          </a:p>
          <a:p>
            <a:endParaRPr lang="en-US" dirty="0"/>
          </a:p>
        </p:txBody>
      </p:sp>
      <p:pic>
        <p:nvPicPr>
          <p:cNvPr id="4" name="luvvoice.com-20240810-7Wgq">
            <a:hlinkClick r:id="" action="ppaction://media"/>
            <a:extLst>
              <a:ext uri="{FF2B5EF4-FFF2-40B4-BE49-F238E27FC236}">
                <a16:creationId xmlns:a16="http://schemas.microsoft.com/office/drawing/2014/main" id="{45FAC19A-5107-F57E-67C0-D93BB90B01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9731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548772"/>
            <a:ext cx="3846136" cy="759831"/>
          </a:xfrm>
        </p:spPr>
        <p:txBody>
          <a:bodyPr/>
          <a:lstStyle/>
          <a:p>
            <a:r>
              <a:rPr lang="en-US" dirty="0"/>
              <a:t>CONTENT</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1948520"/>
            <a:ext cx="6583680" cy="3207344"/>
          </a:xfrm>
        </p:spPr>
        <p:txBody>
          <a:bodyPr>
            <a:normAutofit lnSpcReduction="10000"/>
          </a:bodyPr>
          <a:lstStyle/>
          <a:p>
            <a:r>
              <a:rPr lang="en-US" dirty="0"/>
              <a:t>What is Phishing?</a:t>
            </a:r>
          </a:p>
          <a:p>
            <a:r>
              <a:rPr lang="en-US" dirty="0"/>
              <a:t>Importance of phishing awareness</a:t>
            </a:r>
          </a:p>
          <a:p>
            <a:r>
              <a:rPr lang="en-US" dirty="0"/>
              <a:t>Types of phishing</a:t>
            </a:r>
          </a:p>
          <a:p>
            <a:r>
              <a:rPr lang="en-US" dirty="0"/>
              <a:t>Common phishing techniques</a:t>
            </a:r>
          </a:p>
          <a:p>
            <a:r>
              <a:rPr lang="en-US" dirty="0"/>
              <a:t>Best ways to avoid phishing</a:t>
            </a:r>
          </a:p>
          <a:p>
            <a:r>
              <a:rPr lang="en-US" dirty="0"/>
              <a:t>Conclusion</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pic>
        <p:nvPicPr>
          <p:cNvPr id="5" name="luvvoice.com-20240810-PkKm">
            <a:hlinkClick r:id="" action="ppaction://media"/>
            <a:extLst>
              <a:ext uri="{FF2B5EF4-FFF2-40B4-BE49-F238E27FC236}">
                <a16:creationId xmlns:a16="http://schemas.microsoft.com/office/drawing/2014/main" id="{90AF4D0E-D57E-FFAC-E93E-C4D2873D6A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91321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828781" y="977804"/>
            <a:ext cx="5920809" cy="499622"/>
          </a:xfrm>
        </p:spPr>
        <p:txBody>
          <a:bodyPr/>
          <a:lstStyle/>
          <a:p>
            <a:r>
              <a:rPr lang="en-US" dirty="0"/>
              <a:t>What is phishing?</a:t>
            </a:r>
          </a:p>
        </p:txBody>
      </p:sp>
      <p:pic>
        <p:nvPicPr>
          <p:cNvPr id="13" name="Picture 12">
            <a:extLst>
              <a:ext uri="{FF2B5EF4-FFF2-40B4-BE49-F238E27FC236}">
                <a16:creationId xmlns:a16="http://schemas.microsoft.com/office/drawing/2014/main" id="{CBD9622B-5897-261B-12EA-EEBECD0B7ABF}"/>
              </a:ext>
            </a:extLst>
          </p:cNvPr>
          <p:cNvPicPr>
            <a:picLocks noChangeAspect="1"/>
          </p:cNvPicPr>
          <p:nvPr/>
        </p:nvPicPr>
        <p:blipFill>
          <a:blip r:embed="rId5"/>
          <a:stretch>
            <a:fillRect/>
          </a:stretch>
        </p:blipFill>
        <p:spPr>
          <a:xfrm>
            <a:off x="6552020" y="1885360"/>
            <a:ext cx="6559289" cy="4372859"/>
          </a:xfrm>
          <a:prstGeom prst="rect">
            <a:avLst/>
          </a:prstGeom>
        </p:spPr>
      </p:pic>
      <p:sp>
        <p:nvSpPr>
          <p:cNvPr id="14" name="TextBox 13">
            <a:extLst>
              <a:ext uri="{FF2B5EF4-FFF2-40B4-BE49-F238E27FC236}">
                <a16:creationId xmlns:a16="http://schemas.microsoft.com/office/drawing/2014/main" id="{F2C08848-1534-6C2A-52B7-43C8AE74795C}"/>
              </a:ext>
            </a:extLst>
          </p:cNvPr>
          <p:cNvSpPr txBox="1"/>
          <p:nvPr/>
        </p:nvSpPr>
        <p:spPr>
          <a:xfrm>
            <a:off x="951716" y="2088486"/>
            <a:ext cx="6354057" cy="3477875"/>
          </a:xfrm>
          <a:prstGeom prst="rect">
            <a:avLst/>
          </a:prstGeom>
          <a:noFill/>
        </p:spPr>
        <p:txBody>
          <a:bodyPr wrap="square" rtlCol="0">
            <a:spAutoFit/>
          </a:bodyPr>
          <a:lstStyle/>
          <a:p>
            <a:pPr algn="just"/>
            <a:r>
              <a:rPr lang="en-US" sz="2000" dirty="0"/>
              <a:t>                      </a:t>
            </a:r>
            <a:r>
              <a:rPr lang="en-US" sz="2000" dirty="0">
                <a:solidFill>
                  <a:srgbClr val="202C8F"/>
                </a:solidFill>
              </a:rPr>
              <a:t>Phishing is a type of cyber attack where criminals impersonate trustworthy entities, such as banks or reputable companies, to deceive individuals into divulging sensitive information like passwords, credit card numbers, or personal identification details. These attacks often occur through fake emails, websites, or even phone calls and text messages that appear legitimate, with the aim of stealing the victim's data for fraudulent purposes. Recognizing and avoiding these deceptive tactics is crucial to protecting personal and financial information.</a:t>
            </a:r>
          </a:p>
        </p:txBody>
      </p:sp>
      <p:pic>
        <p:nvPicPr>
          <p:cNvPr id="3" name="luvvoice.com-20240810-v6y9">
            <a:hlinkClick r:id="" action="ppaction://media"/>
            <a:extLst>
              <a:ext uri="{FF2B5EF4-FFF2-40B4-BE49-F238E27FC236}">
                <a16:creationId xmlns:a16="http://schemas.microsoft.com/office/drawing/2014/main" id="{F633DD74-1E4A-FF4C-18D4-F1D173CE60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90649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6306532" cy="1242865"/>
          </a:xfrm>
        </p:spPr>
        <p:txBody>
          <a:bodyPr/>
          <a:lstStyle/>
          <a:p>
            <a:r>
              <a:rPr lang="en-US" dirty="0"/>
              <a:t>Importance of fishing awareness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1398309" y="2692133"/>
            <a:ext cx="10793691" cy="3108592"/>
          </a:xfrm>
        </p:spPr>
        <p:txBody>
          <a:bodyPr>
            <a:noAutofit/>
          </a:bodyPr>
          <a:lstStyle/>
          <a:p>
            <a:pPr marL="342900" indent="-342900">
              <a:lnSpc>
                <a:spcPct val="200000"/>
              </a:lnSpc>
              <a:buFont typeface="Arial" panose="020B0604020202020204" pitchFamily="34" charset="0"/>
              <a:buChar char="•"/>
            </a:pPr>
            <a:r>
              <a:rPr lang="en-US" sz="2000" dirty="0"/>
              <a:t>Protects Sensitive Information</a:t>
            </a:r>
          </a:p>
          <a:p>
            <a:pPr marL="342900" indent="-342900">
              <a:lnSpc>
                <a:spcPct val="200000"/>
              </a:lnSpc>
              <a:buFont typeface="Arial" panose="020B0604020202020204" pitchFamily="34" charset="0"/>
              <a:buChar char="•"/>
            </a:pPr>
            <a:r>
              <a:rPr lang="en-US" sz="2000" dirty="0"/>
              <a:t>Safeguards Organizations</a:t>
            </a:r>
          </a:p>
          <a:p>
            <a:pPr marL="342900" indent="-342900">
              <a:lnSpc>
                <a:spcPct val="200000"/>
              </a:lnSpc>
              <a:buFont typeface="Arial" panose="020B0604020202020204" pitchFamily="34" charset="0"/>
              <a:buChar char="•"/>
            </a:pPr>
            <a:r>
              <a:rPr lang="en-US" sz="2000" dirty="0"/>
              <a:t>Reduces Cybersecurity Incidents</a:t>
            </a:r>
          </a:p>
          <a:p>
            <a:pPr marL="342900" indent="-342900">
              <a:lnSpc>
                <a:spcPct val="200000"/>
              </a:lnSpc>
              <a:buFont typeface="Arial" panose="020B0604020202020204" pitchFamily="34" charset="0"/>
              <a:buChar char="•"/>
            </a:pPr>
            <a:r>
              <a:rPr lang="en-US" sz="2000" dirty="0"/>
              <a:t>Promotes Vigilance</a:t>
            </a:r>
          </a:p>
          <a:p>
            <a:pPr marL="342900" indent="-342900">
              <a:lnSpc>
                <a:spcPct val="200000"/>
              </a:lnSpc>
              <a:buFont typeface="Arial" panose="020B0604020202020204" pitchFamily="34" charset="0"/>
              <a:buChar char="•"/>
            </a:pPr>
            <a:r>
              <a:rPr lang="en-US" sz="2000" dirty="0"/>
              <a:t>Supports Legal and Regulatory Compliance</a:t>
            </a:r>
          </a:p>
        </p:txBody>
      </p:sp>
      <p:pic>
        <p:nvPicPr>
          <p:cNvPr id="4" name="luvvoice.com-20240810-iBOf">
            <a:hlinkClick r:id="" action="ppaction://media"/>
            <a:extLst>
              <a:ext uri="{FF2B5EF4-FFF2-40B4-BE49-F238E27FC236}">
                <a16:creationId xmlns:a16="http://schemas.microsoft.com/office/drawing/2014/main" id="{57F81940-1FEB-2241-63CC-8E34865497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9529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6" y="1057274"/>
            <a:ext cx="7502808" cy="686685"/>
          </a:xfrm>
        </p:spPr>
        <p:txBody>
          <a:bodyPr/>
          <a:lstStyle/>
          <a:p>
            <a:r>
              <a:rPr lang="en-US" dirty="0"/>
              <a:t>Types of Phishing</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705662" y="2098527"/>
            <a:ext cx="7965460" cy="3497698"/>
          </a:xfrm>
        </p:spPr>
        <p:txBody>
          <a:bodyPr>
            <a:normAutofit/>
          </a:bodyPr>
          <a:lstStyle/>
          <a:p>
            <a:pPr>
              <a:lnSpc>
                <a:spcPct val="150000"/>
              </a:lnSpc>
            </a:pPr>
            <a:r>
              <a:rPr lang="en-US" sz="2000" dirty="0"/>
              <a:t>Email Phishing</a:t>
            </a:r>
          </a:p>
          <a:p>
            <a:pPr>
              <a:lnSpc>
                <a:spcPct val="150000"/>
              </a:lnSpc>
            </a:pPr>
            <a:r>
              <a:rPr lang="en-US" sz="2000" dirty="0"/>
              <a:t>Spear Phishing</a:t>
            </a:r>
          </a:p>
          <a:p>
            <a:pPr>
              <a:lnSpc>
                <a:spcPct val="150000"/>
              </a:lnSpc>
            </a:pPr>
            <a:r>
              <a:rPr lang="en-US" sz="2000" dirty="0"/>
              <a:t>Whaling</a:t>
            </a:r>
          </a:p>
          <a:p>
            <a:pPr>
              <a:lnSpc>
                <a:spcPct val="150000"/>
              </a:lnSpc>
            </a:pPr>
            <a:r>
              <a:rPr lang="en-US" sz="2000" dirty="0"/>
              <a:t>Vishing (Voice Phishing)</a:t>
            </a:r>
          </a:p>
          <a:p>
            <a:pPr>
              <a:lnSpc>
                <a:spcPct val="150000"/>
              </a:lnSpc>
            </a:pPr>
            <a:r>
              <a:rPr lang="en-US" sz="2000" dirty="0"/>
              <a:t>Smishing (SMS Phishing)</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pic>
        <p:nvPicPr>
          <p:cNvPr id="5" name="Picture 4">
            <a:extLst>
              <a:ext uri="{FF2B5EF4-FFF2-40B4-BE49-F238E27FC236}">
                <a16:creationId xmlns:a16="http://schemas.microsoft.com/office/drawing/2014/main" id="{ACEBE357-BBFF-040D-5023-48F4694C3421}"/>
              </a:ext>
            </a:extLst>
          </p:cNvPr>
          <p:cNvPicPr>
            <a:picLocks noChangeAspect="1"/>
          </p:cNvPicPr>
          <p:nvPr/>
        </p:nvPicPr>
        <p:blipFill>
          <a:blip r:embed="rId5"/>
          <a:stretch>
            <a:fillRect/>
          </a:stretch>
        </p:blipFill>
        <p:spPr>
          <a:xfrm>
            <a:off x="7439419" y="3222764"/>
            <a:ext cx="6381750" cy="3543300"/>
          </a:xfrm>
          <a:prstGeom prst="rect">
            <a:avLst/>
          </a:prstGeom>
        </p:spPr>
      </p:pic>
      <p:pic>
        <p:nvPicPr>
          <p:cNvPr id="4" name="luvvoice.com-20240810-noTf">
            <a:hlinkClick r:id="" action="ppaction://media"/>
            <a:extLst>
              <a:ext uri="{FF2B5EF4-FFF2-40B4-BE49-F238E27FC236}">
                <a16:creationId xmlns:a16="http://schemas.microsoft.com/office/drawing/2014/main" id="{F180A111-03D6-035C-76A1-1F8FA6DDBB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6856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830485" y="861327"/>
            <a:ext cx="7969166" cy="677258"/>
          </a:xfrm>
        </p:spPr>
        <p:txBody>
          <a:bodyPr/>
          <a:lstStyle/>
          <a:p>
            <a:r>
              <a:rPr lang="en-US" dirty="0"/>
              <a:t>Common phishing techniques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874452" y="2067499"/>
            <a:ext cx="8129480" cy="4144765"/>
          </a:xfrm>
        </p:spPr>
        <p:txBody>
          <a:bodyPr>
            <a:normAutofit/>
          </a:bodyPr>
          <a:lstStyle/>
          <a:p>
            <a:pPr marL="342900" indent="-342900">
              <a:buFont typeface="Arial" panose="020B0604020202020204" pitchFamily="34" charset="0"/>
              <a:buChar char="•"/>
            </a:pPr>
            <a:r>
              <a:rPr lang="en-US" sz="2000" b="1" dirty="0"/>
              <a:t>Deceptive Emails</a:t>
            </a:r>
            <a:r>
              <a:rPr lang="en-US" sz="2000" dirty="0"/>
              <a:t>: Fraudulent emails that look like they come from  legitimate sources, asking for personal information or clicking on malicious links.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Clone Phishing</a:t>
            </a:r>
            <a:r>
              <a:rPr lang="en-US" sz="2000" dirty="0"/>
              <a:t>: A legitimate email is copied and altered with malicious links or attachments, then resent to the victim.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200" b="1" dirty="0"/>
              <a:t>Link Manipulation</a:t>
            </a:r>
            <a:r>
              <a:rPr lang="en-US" sz="2200" dirty="0"/>
              <a:t>: URLs are slightly altered to resemble real websites, tricking users into visiting fake sites.</a:t>
            </a:r>
          </a:p>
          <a:p>
            <a:pPr marL="342900" indent="-342900">
              <a:buFont typeface="Arial" panose="020B0604020202020204" pitchFamily="34" charset="0"/>
              <a:buChar char="•"/>
            </a:pPr>
            <a:endParaRPr lang="en-US" sz="2200" dirty="0"/>
          </a:p>
        </p:txBody>
      </p:sp>
      <p:pic>
        <p:nvPicPr>
          <p:cNvPr id="5" name="luvvoice.com-20240810-3F78">
            <a:hlinkClick r:id="" action="ppaction://media"/>
            <a:extLst>
              <a:ext uri="{FF2B5EF4-FFF2-40B4-BE49-F238E27FC236}">
                <a16:creationId xmlns:a16="http://schemas.microsoft.com/office/drawing/2014/main" id="{3E3A0DA7-7E8D-6B90-3ACF-BA732BC725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13171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8568966" cy="1222385"/>
          </a:xfrm>
        </p:spPr>
        <p:txBody>
          <a:bodyPr/>
          <a:lstStyle/>
          <a:p>
            <a:r>
              <a:rPr lang="en-US" dirty="0"/>
              <a:t>Common phishing techniques</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7" name="Rectangle 1">
            <a:extLst>
              <a:ext uri="{FF2B5EF4-FFF2-40B4-BE49-F238E27FC236}">
                <a16:creationId xmlns:a16="http://schemas.microsoft.com/office/drawing/2014/main" id="{5C84B266-F43D-0A15-3CA4-1E5A4FD17FBA}"/>
              </a:ext>
            </a:extLst>
          </p:cNvPr>
          <p:cNvSpPr>
            <a:spLocks noChangeArrowheads="1"/>
          </p:cNvSpPr>
          <p:nvPr/>
        </p:nvSpPr>
        <p:spPr bwMode="auto">
          <a:xfrm>
            <a:off x="958250" y="2749285"/>
            <a:ext cx="727135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rgbClr val="202C8F"/>
                </a:solidFill>
                <a:effectLst/>
              </a:rPr>
              <a:t>Fake Websites</a:t>
            </a:r>
            <a:r>
              <a:rPr kumimoji="0" lang="en-US" altLang="en-US" sz="2000" b="0" i="0" u="none" strike="noStrike" cap="none" normalizeH="0" baseline="0" dirty="0">
                <a:ln>
                  <a:noFill/>
                </a:ln>
                <a:solidFill>
                  <a:srgbClr val="202C8F"/>
                </a:solidFill>
                <a:effectLst/>
              </a:rPr>
              <a:t>: Websites designed to mimic legitimate sites, where users are deceived into entering sensitive information.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rgbClr val="202C8F"/>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rgbClr val="202C8F"/>
                </a:solidFill>
                <a:effectLst/>
              </a:rPr>
              <a:t>Spoofing</a:t>
            </a:r>
            <a:r>
              <a:rPr kumimoji="0" lang="en-US" altLang="en-US" sz="2000" b="0" i="0" u="none" strike="noStrike" cap="none" normalizeH="0" baseline="0" dirty="0">
                <a:ln>
                  <a:noFill/>
                </a:ln>
                <a:solidFill>
                  <a:srgbClr val="202C8F"/>
                </a:solidFill>
                <a:effectLst/>
              </a:rPr>
              <a:t>: The sender's address is faked to make an email appear as though it comes from a trusted source.</a:t>
            </a:r>
          </a:p>
        </p:txBody>
      </p:sp>
      <p:pic>
        <p:nvPicPr>
          <p:cNvPr id="4" name="luvvoice.com-20240810-O6gg">
            <a:hlinkClick r:id="" action="ppaction://media"/>
            <a:extLst>
              <a:ext uri="{FF2B5EF4-FFF2-40B4-BE49-F238E27FC236}">
                <a16:creationId xmlns:a16="http://schemas.microsoft.com/office/drawing/2014/main" id="{D2F1BAD7-B671-793F-CDD8-BF33125054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46859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965393"/>
            <a:ext cx="7631709" cy="1091627"/>
          </a:xfrm>
        </p:spPr>
        <p:txBody>
          <a:bodyPr/>
          <a:lstStyle/>
          <a:p>
            <a:r>
              <a:rPr lang="en-US" dirty="0"/>
              <a:t>Best ways to avoid phishing</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8</a:t>
            </a:fld>
            <a:endParaRPr lang="en-US" dirty="0"/>
          </a:p>
        </p:txBody>
      </p:sp>
      <p:sp>
        <p:nvSpPr>
          <p:cNvPr id="8" name="TextBox 7">
            <a:extLst>
              <a:ext uri="{FF2B5EF4-FFF2-40B4-BE49-F238E27FC236}">
                <a16:creationId xmlns:a16="http://schemas.microsoft.com/office/drawing/2014/main" id="{56F00BE2-85B7-3396-B136-067B67A9E342}"/>
              </a:ext>
            </a:extLst>
          </p:cNvPr>
          <p:cNvSpPr txBox="1"/>
          <p:nvPr/>
        </p:nvSpPr>
        <p:spPr>
          <a:xfrm>
            <a:off x="768996" y="2337846"/>
            <a:ext cx="7404043"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02C8F"/>
                </a:solidFill>
              </a:rPr>
              <a:t>Be Cautious with Unsolicited Emails : Don't open emails from unknown senders, especially if they contain attachments or links.</a:t>
            </a:r>
          </a:p>
          <a:p>
            <a:pPr marL="285750" indent="-285750">
              <a:buFont typeface="Arial" panose="020B0604020202020204" pitchFamily="34" charset="0"/>
              <a:buChar char="•"/>
            </a:pPr>
            <a:endParaRPr lang="en-US" dirty="0">
              <a:solidFill>
                <a:srgbClr val="202C8F"/>
              </a:solidFill>
            </a:endParaRPr>
          </a:p>
          <a:p>
            <a:pPr marL="285750" indent="-285750">
              <a:buFont typeface="Arial" panose="020B0604020202020204" pitchFamily="34" charset="0"/>
              <a:buChar char="•"/>
            </a:pPr>
            <a:r>
              <a:rPr lang="en-US" dirty="0">
                <a:solidFill>
                  <a:srgbClr val="202C8F"/>
                </a:solidFill>
              </a:rPr>
              <a:t>Verify the Source: Always double-check the sender's email address and website URLs for any signs of manipulation or misspelling.</a:t>
            </a:r>
          </a:p>
          <a:p>
            <a:pPr marL="285750" indent="-285750">
              <a:buFont typeface="Arial" panose="020B0604020202020204" pitchFamily="34" charset="0"/>
              <a:buChar char="•"/>
            </a:pPr>
            <a:endParaRPr lang="en-US" dirty="0">
              <a:solidFill>
                <a:srgbClr val="202C8F"/>
              </a:solidFill>
            </a:endParaRPr>
          </a:p>
          <a:p>
            <a:pPr marL="285750" indent="-285750">
              <a:buFont typeface="Arial" panose="020B0604020202020204" pitchFamily="34" charset="0"/>
              <a:buChar char="•"/>
            </a:pPr>
            <a:r>
              <a:rPr lang="en-US" dirty="0">
                <a:solidFill>
                  <a:srgbClr val="202C8F"/>
                </a:solidFill>
              </a:rPr>
              <a:t>Avoid Clicking on Suspicious Links: Hover over links to see where they lead before clicking, and avoid clicking on links in unexpected or unsolicited messages.</a:t>
            </a:r>
          </a:p>
          <a:p>
            <a:pPr marL="285750" indent="-285750">
              <a:buFont typeface="Arial" panose="020B0604020202020204" pitchFamily="34" charset="0"/>
              <a:buChar char="•"/>
            </a:pPr>
            <a:endParaRPr lang="en-US" dirty="0">
              <a:solidFill>
                <a:srgbClr val="202C8F"/>
              </a:solidFill>
            </a:endParaRPr>
          </a:p>
          <a:p>
            <a:pPr marL="285750" indent="-285750">
              <a:buFont typeface="Arial" panose="020B0604020202020204" pitchFamily="34" charset="0"/>
              <a:buChar char="•"/>
            </a:pPr>
            <a:r>
              <a:rPr lang="en-US" dirty="0">
                <a:solidFill>
                  <a:srgbClr val="202C8F"/>
                </a:solidFill>
              </a:rPr>
              <a:t>Enable Multi-Factor Authentication (MFA) : Use MFA to add an extra layer of security, making it harder for attackers to access your accounts even if they obtain your credentials.</a:t>
            </a:r>
          </a:p>
        </p:txBody>
      </p:sp>
      <p:pic>
        <p:nvPicPr>
          <p:cNvPr id="15" name="Picture 14">
            <a:extLst>
              <a:ext uri="{FF2B5EF4-FFF2-40B4-BE49-F238E27FC236}">
                <a16:creationId xmlns:a16="http://schemas.microsoft.com/office/drawing/2014/main" id="{0BC3A4BB-045F-B150-C02B-86EB55388EA1}"/>
              </a:ext>
            </a:extLst>
          </p:cNvPr>
          <p:cNvPicPr>
            <a:picLocks noChangeAspect="1"/>
          </p:cNvPicPr>
          <p:nvPr/>
        </p:nvPicPr>
        <p:blipFill>
          <a:blip r:embed="rId5"/>
          <a:stretch>
            <a:fillRect/>
          </a:stretch>
        </p:blipFill>
        <p:spPr>
          <a:xfrm>
            <a:off x="7709731" y="457199"/>
            <a:ext cx="4067490" cy="3479964"/>
          </a:xfrm>
          <a:prstGeom prst="rect">
            <a:avLst/>
          </a:prstGeom>
        </p:spPr>
      </p:pic>
      <p:pic>
        <p:nvPicPr>
          <p:cNvPr id="2" name="luvvoice.com-20240810-cdUi">
            <a:hlinkClick r:id="" action="ppaction://media"/>
            <a:extLst>
              <a:ext uri="{FF2B5EF4-FFF2-40B4-BE49-F238E27FC236}">
                <a16:creationId xmlns:a16="http://schemas.microsoft.com/office/drawing/2014/main" id="{3B19BC24-4944-E0FC-CAA4-855C394FCA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94161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794964"/>
            <a:ext cx="7843837" cy="693743"/>
          </a:xfrm>
        </p:spPr>
        <p:txBody>
          <a:bodyPr/>
          <a:lstStyle/>
          <a:p>
            <a:r>
              <a:rPr lang="en-US" dirty="0"/>
              <a:t>Conclusion</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1079736" y="2020708"/>
            <a:ext cx="7513163" cy="3721817"/>
          </a:xfrm>
        </p:spPr>
        <p:txBody>
          <a:bodyPr>
            <a:normAutofit/>
          </a:bodyPr>
          <a:lstStyle/>
          <a:p>
            <a:r>
              <a:rPr lang="en-US" sz="2000" dirty="0"/>
              <a:t>Phishing attacks are a significant threat in today's digital world, but by staying informed and vigilant, you can protect yourself and your organization from these deceptive tactics. Always be cautious with unsolicited communications, verify the authenticity of requests for personal information, and use strong security practices like multi-factor authentication. By recognizing the signs of phishing and following best practices, you can help create a safer online environment for everyone. Remember, awareness is your best defense against phishing. Stay alert, stay secure.</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pic>
        <p:nvPicPr>
          <p:cNvPr id="11" name="Picture 10">
            <a:extLst>
              <a:ext uri="{FF2B5EF4-FFF2-40B4-BE49-F238E27FC236}">
                <a16:creationId xmlns:a16="http://schemas.microsoft.com/office/drawing/2014/main" id="{40F4BD6A-B372-0943-534B-4C974AADFBE8}"/>
              </a:ext>
            </a:extLst>
          </p:cNvPr>
          <p:cNvPicPr>
            <a:picLocks noChangeAspect="1"/>
          </p:cNvPicPr>
          <p:nvPr/>
        </p:nvPicPr>
        <p:blipFill>
          <a:blip r:embed="rId5"/>
          <a:stretch>
            <a:fillRect/>
          </a:stretch>
        </p:blipFill>
        <p:spPr>
          <a:xfrm>
            <a:off x="7018060" y="2971800"/>
            <a:ext cx="5397042" cy="3886200"/>
          </a:xfrm>
          <a:prstGeom prst="rect">
            <a:avLst/>
          </a:prstGeom>
        </p:spPr>
      </p:pic>
      <p:pic>
        <p:nvPicPr>
          <p:cNvPr id="5" name="luvvoice.com-20240810-05bo(1)">
            <a:hlinkClick r:id="" action="ppaction://media"/>
            <a:extLst>
              <a:ext uri="{FF2B5EF4-FFF2-40B4-BE49-F238E27FC236}">
                <a16:creationId xmlns:a16="http://schemas.microsoft.com/office/drawing/2014/main" id="{AFCDEFFC-29A4-E20B-C910-D561DE45EC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0721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{7A816130-830E-456A-8445-3E34C8D33F02}tf78438558_win32</Template>
  <TotalTime>169</TotalTime>
  <Words>484</Words>
  <Application>Microsoft Office PowerPoint</Application>
  <PresentationFormat>Widescreen</PresentationFormat>
  <Paragraphs>51</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Calibri</vt:lpstr>
      <vt:lpstr>Sabon Next LT</vt:lpstr>
      <vt:lpstr>Custom</vt:lpstr>
      <vt:lpstr>Phishing  awareness</vt:lpstr>
      <vt:lpstr>CONTENT</vt:lpstr>
      <vt:lpstr>What is phishing?</vt:lpstr>
      <vt:lpstr>Importance of fishing awareness</vt:lpstr>
      <vt:lpstr>Types of Phishing</vt:lpstr>
      <vt:lpstr>Common phishing techniques</vt:lpstr>
      <vt:lpstr>Common phishing techniques</vt:lpstr>
      <vt:lpstr>Best ways to avoid phishing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PERERA K N A</dc:creator>
  <cp:lastModifiedBy>PERERA K N A</cp:lastModifiedBy>
  <cp:revision>2</cp:revision>
  <dcterms:created xsi:type="dcterms:W3CDTF">2024-08-09T15:23:41Z</dcterms:created>
  <dcterms:modified xsi:type="dcterms:W3CDTF">2024-08-10T04:08:54Z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